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80" r:id="rId4"/>
    <p:sldId id="260" r:id="rId5"/>
    <p:sldId id="273" r:id="rId6"/>
    <p:sldId id="261" r:id="rId7"/>
    <p:sldId id="274" r:id="rId8"/>
    <p:sldId id="277" r:id="rId9"/>
    <p:sldId id="276" r:id="rId10"/>
    <p:sldId id="262" r:id="rId11"/>
    <p:sldId id="279" r:id="rId12"/>
    <p:sldId id="275" r:id="rId13"/>
    <p:sldId id="267" r:id="rId14"/>
    <p:sldId id="268" r:id="rId15"/>
    <p:sldId id="278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24" autoAdjust="0"/>
  </p:normalViewPr>
  <p:slideViewPr>
    <p:cSldViewPr>
      <p:cViewPr varScale="1">
        <p:scale>
          <a:sx n="77" d="100"/>
          <a:sy n="77" d="100"/>
        </p:scale>
        <p:origin x="161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audio" Target="../media/media2.m4a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microsoft.com/office/2007/relationships/media" Target="../media/media2.m4a"/><Relationship Id="rId1" Type="http://schemas.openxmlformats.org/officeDocument/2006/relationships/tags" Target="../tags/tag5.xml"/><Relationship Id="rId6" Type="http://schemas.openxmlformats.org/officeDocument/2006/relationships/image" Target="../media/image14.jpeg"/><Relationship Id="rId11" Type="http://schemas.openxmlformats.org/officeDocument/2006/relationships/image" Target="../media/image18.png"/><Relationship Id="rId5" Type="http://schemas.openxmlformats.org/officeDocument/2006/relationships/image" Target="../media/image6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audio" Target="../media/media2.m4a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microsoft.com/office/2007/relationships/media" Target="../media/media2.m4a"/><Relationship Id="rId16" Type="http://schemas.openxmlformats.org/officeDocument/2006/relationships/image" Target="../media/image30.png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11" Type="http://schemas.openxmlformats.org/officeDocument/2006/relationships/image" Target="../media/image25.png"/><Relationship Id="rId5" Type="http://schemas.openxmlformats.org/officeDocument/2006/relationships/image" Target="../media/image6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3.png"/><Relationship Id="rId1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media2.m4a"/><Relationship Id="rId7" Type="http://schemas.openxmlformats.org/officeDocument/2006/relationships/image" Target="../media/image31.png"/><Relationship Id="rId2" Type="http://schemas.microsoft.com/office/2007/relationships/media" Target="../media/media2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jpeg"/><Relationship Id="rId3" Type="http://schemas.openxmlformats.org/officeDocument/2006/relationships/audio" Target="../media/media2.m4a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microsoft.com/office/2007/relationships/media" Target="../media/media2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11" Type="http://schemas.openxmlformats.org/officeDocument/2006/relationships/image" Target="../media/image39.jpeg"/><Relationship Id="rId5" Type="http://schemas.openxmlformats.org/officeDocument/2006/relationships/image" Target="../media/image6.png"/><Relationship Id="rId10" Type="http://schemas.openxmlformats.org/officeDocument/2006/relationships/image" Target="../media/image38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7.jpeg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3888" y="2060847"/>
            <a:ext cx="5184576" cy="2808313"/>
          </a:xfrm>
        </p:spPr>
        <p:txBody>
          <a:bodyPr>
            <a:normAutofit fontScale="90000"/>
          </a:bodyPr>
          <a:lstStyle/>
          <a:p>
            <a:br>
              <a:rPr lang="ru-RU" b="1" dirty="0">
                <a:solidFill>
                  <a:srgbClr val="7030A0"/>
                </a:solidFill>
                <a:latin typeface="Monotype Corsiva" pitchFamily="66" charset="0"/>
              </a:rPr>
            </a:br>
            <a:br>
              <a:rPr lang="ru-RU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ИНТЕРНЕТ-ПОРТФОЛИО</a:t>
            </a:r>
            <a:br>
              <a:rPr lang="ru-RU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4000" b="1" dirty="0">
                <a:solidFill>
                  <a:srgbClr val="7030A0"/>
                </a:solidFill>
                <a:latin typeface="Monotype Corsiva" pitchFamily="66" charset="0"/>
              </a:rPr>
              <a:t>«Воспитатель года -2023»</a:t>
            </a:r>
            <a:br>
              <a:rPr lang="ru-RU" sz="40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b="1" dirty="0">
                <a:solidFill>
                  <a:srgbClr val="7030A0"/>
                </a:solidFill>
                <a:latin typeface="Monotype Corsiva" pitchFamily="66" charset="0"/>
              </a:rPr>
              <a:t>«Я педагог»</a:t>
            </a:r>
            <a:br>
              <a:rPr lang="ru-RU" b="1" dirty="0">
                <a:solidFill>
                  <a:srgbClr val="7030A0"/>
                </a:solidFill>
                <a:latin typeface="Monotype Corsiva" pitchFamily="66" charset="0"/>
              </a:rPr>
            </a:b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0"/>
            <a:ext cx="8568952" cy="1052736"/>
          </a:xfrm>
        </p:spPr>
        <p:txBody>
          <a:bodyPr>
            <a:normAutofit fontScale="92500" lnSpcReduction="10000"/>
          </a:bodyPr>
          <a:lstStyle/>
          <a:p>
            <a:endParaRPr lang="ru-RU" sz="1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№4 «Сайзанак»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619672" y="3717032"/>
            <a:ext cx="7272808" cy="864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147484" y="4437112"/>
            <a:ext cx="5974431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6000" b="1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5D5912-5C89-4BB1-967F-74D4B40096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1" t="2305" r="29807" b="76544"/>
          <a:stretch/>
        </p:blipFill>
        <p:spPr>
          <a:xfrm>
            <a:off x="1259632" y="1484784"/>
            <a:ext cx="2309156" cy="3672408"/>
          </a:xfrm>
          <a:prstGeom prst="rect">
            <a:avLst/>
          </a:prstGeom>
        </p:spPr>
      </p:pic>
      <p:pic>
        <p:nvPicPr>
          <p:cNvPr id="4" name="песня на выпуск - Воспитатель наш">
            <a:hlinkClick r:id="" action="ppaction://media"/>
            <a:extLst>
              <a:ext uri="{FF2B5EF4-FFF2-40B4-BE49-F238E27FC236}">
                <a16:creationId xmlns:a16="http://schemas.microsoft.com/office/drawing/2014/main" id="{283F0B72-46E2-42D8-AE3E-9A324A303B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117209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154"/>
      </p:ext>
    </p:extLst>
  </p:cSld>
  <p:clrMapOvr>
    <a:masterClrMapping/>
  </p:clrMapOvr>
  <p:transition spd="slow" advTm="1003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04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C84532F1-5A4C-4A89-B8DC-14A6F407C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72008"/>
            <a:ext cx="9143999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78498" y="989145"/>
            <a:ext cx="7772400" cy="936104"/>
          </a:xfrm>
        </p:spPr>
        <p:txBody>
          <a:bodyPr>
            <a:normAutofit/>
          </a:bodyPr>
          <a:lstStyle/>
          <a:p>
            <a:pPr lvl="0">
              <a:spcBef>
                <a:spcPct val="20000"/>
              </a:spcBef>
            </a:pPr>
            <a:r>
              <a:rPr lang="ru-RU" b="1" dirty="0">
                <a:solidFill>
                  <a:srgbClr val="FF0000"/>
                </a:solidFill>
                <a:latin typeface="Monotype Corsiva" panose="03010101010201010101" pitchFamily="66" charset="0"/>
                <a:ea typeface="+mn-ea"/>
                <a:cs typeface="Times New Roman" pitchFamily="18" charset="0"/>
              </a:rPr>
              <a:t>Самообразование </a:t>
            </a: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6002" y="2276872"/>
            <a:ext cx="8064896" cy="2952328"/>
          </a:xfrm>
        </p:spPr>
        <p:txBody>
          <a:bodyPr/>
          <a:lstStyle/>
          <a:p>
            <a:r>
              <a:rPr lang="ru-RU" sz="44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«Использование магнитного конструктора </a:t>
            </a:r>
            <a:br>
              <a:rPr lang="ru-RU" sz="44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44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познавательном </a:t>
            </a:r>
            <a:br>
              <a:rPr lang="ru-RU" sz="44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4400" b="1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развитии  детей»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034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85"/>
    </mc:Choice>
    <mc:Fallback>
      <p:transition spd="slow" advTm="10585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н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6902" y="-1142999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772400" cy="936104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br>
              <a:rPr lang="ru-RU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36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88640"/>
            <a:ext cx="8712968" cy="651505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381635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94" y="437275"/>
            <a:ext cx="381635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0635"/>
            <a:ext cx="3744416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901" y="3429001"/>
            <a:ext cx="3919843" cy="290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8690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8"/>
    </mc:Choice>
    <mc:Fallback>
      <p:transition spd="slow" advTm="3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н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6902" y="-113022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648071"/>
          </a:xfrm>
        </p:spPr>
        <p:txBody>
          <a:bodyPr>
            <a:normAutofit fontScale="90000"/>
          </a:bodyPr>
          <a:lstStyle/>
          <a:p>
            <a:br>
              <a:rPr lang="ru-RU" sz="4000" b="1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4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Участие в инновационной деятельности</a:t>
            </a:r>
            <a:br>
              <a:rPr lang="ru-RU" b="1" dirty="0">
                <a:solidFill>
                  <a:srgbClr val="7030A0"/>
                </a:solidFill>
                <a:latin typeface="Majestic" pitchFamily="66" charset="0"/>
              </a:rPr>
            </a:br>
            <a:endParaRPr lang="ru-RU" b="1" dirty="0">
              <a:solidFill>
                <a:srgbClr val="7030A0"/>
              </a:solidFill>
              <a:latin typeface="Majestic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8064896" cy="4752528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MingLiU_HKSCS" pitchFamily="18" charset="-120"/>
                <a:cs typeface="Times New Roman" panose="02020603050405020304" pitchFamily="18" charset="0"/>
              </a:rPr>
              <a:t>Применение ИКТ в образовательном  процессе.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MingLiU_HKSCS" pitchFamily="18" charset="-120"/>
                <a:cs typeface="Times New Roman" panose="02020603050405020304" pitchFamily="18" charset="0"/>
              </a:rPr>
              <a:t>-Создание личного сайта в социальной сети работников образования 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MingLiU_HKSCS" pitchFamily="18" charset="-120"/>
                <a:cs typeface="Times New Roman" panose="02020603050405020304" pitchFamily="18" charset="0"/>
              </a:rPr>
              <a:t>https//nsportal.ru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MingLiU_HKSCS" pitchFamily="18" charset="-120"/>
                <a:cs typeface="Times New Roman" panose="02020603050405020304" pitchFamily="18" charset="0"/>
              </a:rPr>
              <a:t>-В творческих педагогических конкурсах, семинарах.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MingLiU_HKSCS" pitchFamily="18" charset="-120"/>
                <a:cs typeface="Times New Roman" panose="02020603050405020304" pitchFamily="18" charset="0"/>
              </a:rPr>
              <a:t>-Открытые показы педагогической  деятельности.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MingLiU_HKSCS" pitchFamily="18" charset="-120"/>
                <a:cs typeface="Times New Roman" panose="02020603050405020304" pitchFamily="18" charset="0"/>
              </a:rPr>
              <a:t>-Самообразование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MingLiU_HKSCS" pitchFamily="18" charset="-120"/>
                <a:cs typeface="Times New Roman" panose="02020603050405020304" pitchFamily="18" charset="0"/>
              </a:rPr>
              <a:t>-Нетрадиционные формы работы с родителями.</a:t>
            </a:r>
          </a:p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724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7"/>
    </mc:Choice>
    <mc:Fallback>
      <p:transition spd="slow" advTm="75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фон рро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65"/>
          <a:stretch/>
        </p:blipFill>
        <p:spPr bwMode="auto">
          <a:xfrm>
            <a:off x="-5190" y="33408"/>
            <a:ext cx="9149190" cy="682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1013" y="332657"/>
            <a:ext cx="7056784" cy="576063"/>
          </a:xfrm>
        </p:spPr>
        <p:txBody>
          <a:bodyPr>
            <a:noAutofit/>
          </a:bodyPr>
          <a:lstStyle/>
          <a:p>
            <a:b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</a:br>
            <a:b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</a:br>
            <a:b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</a:br>
            <a:b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</a:br>
            <a:b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</a:br>
            <a:b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</a:br>
            <a:r>
              <a:rPr lang="ru-RU" sz="5400" b="1" dirty="0">
                <a:solidFill>
                  <a:srgbClr val="7030A0"/>
                </a:solidFill>
                <a:latin typeface="Monotype Corsiva" pitchFamily="66" charset="0"/>
              </a:rPr>
              <a:t>Мое  любимое   хобби -  </a:t>
            </a:r>
            <a:r>
              <a:rPr lang="ru-RU" sz="5400" b="1" dirty="0" err="1">
                <a:solidFill>
                  <a:srgbClr val="7030A0"/>
                </a:solidFill>
                <a:latin typeface="Monotype Corsiva" pitchFamily="66" charset="0"/>
              </a:rPr>
              <a:t>бисероплетение</a:t>
            </a:r>
            <a:br>
              <a:rPr lang="ru-RU" sz="4800" b="1" dirty="0">
                <a:solidFill>
                  <a:srgbClr val="7030A0"/>
                </a:solidFill>
                <a:latin typeface="Monotype Corsiva" pitchFamily="66" charset="0"/>
              </a:rPr>
            </a:br>
            <a:br>
              <a:rPr lang="ru-RU" sz="4800" b="1" dirty="0">
                <a:solidFill>
                  <a:srgbClr val="FF0000"/>
                </a:solidFill>
                <a:latin typeface="Monotype Corsiva" pitchFamily="66" charset="0"/>
              </a:rPr>
            </a:br>
            <a:r>
              <a:rPr lang="ru-RU" sz="5400" b="1" dirty="0" err="1">
                <a:solidFill>
                  <a:srgbClr val="00B050"/>
                </a:solidFill>
                <a:latin typeface="Monotype Corsiva" pitchFamily="66" charset="0"/>
              </a:rPr>
              <a:t>Бисероплетение</a:t>
            </a:r>
            <a:r>
              <a:rPr lang="ru-RU" sz="5400" b="1" dirty="0">
                <a:solidFill>
                  <a:srgbClr val="00B050"/>
                </a:solidFill>
                <a:latin typeface="Monotype Corsiva" pitchFamily="66" charset="0"/>
              </a:rPr>
              <a:t>-это замечательное ,творческое увлечение!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771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2"/>
    </mc:Choice>
    <mc:Fallback>
      <p:transition spd="slow" advTm="967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н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612067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17777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7945A5-0159-48F2-A51C-020CA413E6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t="14607" r="12199" b="10100"/>
          <a:stretch/>
        </p:blipFill>
        <p:spPr>
          <a:xfrm>
            <a:off x="892850" y="3426465"/>
            <a:ext cx="3714458" cy="28803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E4FDB6-4231-4E3D-BBDD-64A284C724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r="3800" b="3801"/>
          <a:stretch/>
        </p:blipFill>
        <p:spPr>
          <a:xfrm>
            <a:off x="857541" y="457984"/>
            <a:ext cx="3714458" cy="288031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7103EC1-F8AE-453B-BCD6-5A2B0B0023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083" y="457984"/>
            <a:ext cx="3183386" cy="27629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0601F3A-2CCE-47FD-98F6-A45E03773F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474" y="3455659"/>
            <a:ext cx="3436565" cy="28803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794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76"/>
    </mc:Choice>
    <mc:Fallback>
      <p:transition spd="slow" advTm="12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504055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b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Моя профессия-воспитатель!!!</a:t>
            </a:r>
            <a:br>
              <a:rPr lang="ru-RU" sz="24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908720"/>
            <a:ext cx="5328592" cy="4464496"/>
          </a:xfrm>
        </p:spPr>
        <p:txBody>
          <a:bodyPr/>
          <a:lstStyle/>
          <a:p>
            <a:pPr lvl="0" algn="l">
              <a:spcBef>
                <a:spcPts val="0"/>
              </a:spcBef>
            </a:pP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Нелегкая эта работа</a:t>
            </a:r>
          </a:p>
          <a:p>
            <a:pPr lvl="0" algn="l">
              <a:spcBef>
                <a:spcPts val="0"/>
              </a:spcBef>
            </a:pP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 маленьких детях забота.</a:t>
            </a:r>
          </a:p>
          <a:p>
            <a:pPr lvl="0" algn="l">
              <a:spcBef>
                <a:spcPts val="0"/>
              </a:spcBef>
            </a:pP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Но дети учат нас всегда:</a:t>
            </a:r>
          </a:p>
          <a:p>
            <a:pPr lvl="0" algn="l">
              <a:spcBef>
                <a:spcPts val="0"/>
              </a:spcBef>
            </a:pP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Наивно верить в чудеса,</a:t>
            </a:r>
          </a:p>
          <a:p>
            <a:pPr lvl="0" algn="l">
              <a:spcBef>
                <a:spcPts val="0"/>
              </a:spcBef>
            </a:pP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Что думать, то и говорить,</a:t>
            </a:r>
          </a:p>
          <a:p>
            <a:pPr lvl="0" algn="l">
              <a:spcBef>
                <a:spcPts val="0"/>
              </a:spcBef>
            </a:pP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Чтобы злобу в сердце не таить.</a:t>
            </a:r>
          </a:p>
          <a:p>
            <a:pPr lvl="0" algn="l">
              <a:spcBef>
                <a:spcPts val="0"/>
              </a:spcBef>
            </a:pP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Мириться быстро в страшной ссоре,</a:t>
            </a:r>
          </a:p>
          <a:p>
            <a:pPr lvl="0" algn="l">
              <a:spcBef>
                <a:spcPts val="0"/>
              </a:spcBef>
            </a:pP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Конфетами лечиться в горе!</a:t>
            </a:r>
          </a:p>
          <a:p>
            <a:pPr lvl="0" algn="l">
              <a:spcBef>
                <a:spcPts val="0"/>
              </a:spcBef>
            </a:pP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Обиду быстро забывать,</a:t>
            </a:r>
          </a:p>
          <a:p>
            <a:pPr lvl="0" algn="l">
              <a:spcBef>
                <a:spcPts val="0"/>
              </a:spcBef>
            </a:pP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Учат нас верить, и учат мечтать!</a:t>
            </a:r>
          </a:p>
          <a:p>
            <a:pPr lvl="0" algn="l">
              <a:spcBef>
                <a:spcPts val="0"/>
              </a:spcBef>
            </a:pP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Прекрасная наша работа!</a:t>
            </a:r>
          </a:p>
          <a:p>
            <a:pPr lvl="0" algn="l">
              <a:spcBef>
                <a:spcPts val="0"/>
              </a:spcBef>
            </a:pP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 маленьких детях забота!!!</a:t>
            </a:r>
          </a:p>
          <a:p>
            <a:pPr lvl="0" algn="l">
              <a:spcBef>
                <a:spcPts val="0"/>
              </a:spcBef>
            </a:pPr>
            <a:r>
              <a:rPr lang="ru-RU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Ю.В.Волкова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328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42"/>
    </mc:Choice>
    <mc:Fallback>
      <p:transition spd="slow" advTm="1114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н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21873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946647"/>
          </a:xfrm>
        </p:spPr>
        <p:txBody>
          <a:bodyPr>
            <a:noAutofit/>
          </a:bodyPr>
          <a:lstStyle/>
          <a:p>
            <a:r>
              <a:rPr lang="ru-RU" sz="66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СПАСИБО </a:t>
            </a:r>
            <a:r>
              <a:rPr lang="ru-RU" sz="6600" b="1">
                <a:solidFill>
                  <a:srgbClr val="7030A0"/>
                </a:solidFill>
                <a:latin typeface="Monotype Corsiva" panose="03010101010201010101" pitchFamily="66" charset="0"/>
              </a:rPr>
              <a:t>ЗА  ВНИМАНИЕ</a:t>
            </a:r>
            <a:r>
              <a:rPr lang="ru-RU" sz="8800" b="1">
                <a:solidFill>
                  <a:srgbClr val="7030A0"/>
                </a:solidFill>
                <a:latin typeface="Monotype Corsiva" panose="03010101010201010101" pitchFamily="66" charset="0"/>
              </a:rPr>
              <a:t>!</a:t>
            </a:r>
            <a:endParaRPr lang="ru-RU" sz="7200" b="1" i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7636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0"/>
    </mc:Choice>
    <mc:Fallback>
      <p:transition spd="slow" advTm="454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фон рро.jpg">
            <a:extLst>
              <a:ext uri="{FF2B5EF4-FFF2-40B4-BE49-F238E27FC236}">
                <a16:creationId xmlns:a16="http://schemas.microsoft.com/office/drawing/2014/main" id="{C4E15991-5003-4103-BB96-4C6BD4382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65"/>
          <a:stretch/>
        </p:blipFill>
        <p:spPr bwMode="auto">
          <a:xfrm>
            <a:off x="-5190" y="33408"/>
            <a:ext cx="9149190" cy="682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311860"/>
            <a:ext cx="7560840" cy="5285492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rgbClr val="7030A0"/>
                </a:solidFill>
              </a:rPr>
              <a:t>Фамилия: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3600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Хертек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Имя: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3600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Айлан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Отчество: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3600" dirty="0" err="1">
                <a:solidFill>
                  <a:srgbClr val="7030A0"/>
                </a:solidFill>
                <a:latin typeface="Monotype Corsiva" panose="03010101010201010101" pitchFamily="66" charset="0"/>
              </a:rPr>
              <a:t>Дамдыновна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Дата рождения: </a:t>
            </a:r>
            <a:r>
              <a:rPr lang="ru-RU" sz="3600" dirty="0">
                <a:solidFill>
                  <a:srgbClr val="7030A0"/>
                </a:solidFill>
                <a:latin typeface="Monotype Corsiva" panose="03010101010201010101" pitchFamily="66" charset="0"/>
              </a:rPr>
              <a:t>08.06.1975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Место работы:</a:t>
            </a:r>
            <a:r>
              <a:rPr lang="ru-RU" sz="2800" dirty="0">
                <a:solidFill>
                  <a:srgbClr val="7030A0"/>
                </a:solidFill>
              </a:rPr>
              <a:t> </a:t>
            </a:r>
            <a:r>
              <a:rPr lang="ru-RU" sz="3600" dirty="0">
                <a:solidFill>
                  <a:srgbClr val="7030A0"/>
                </a:solidFill>
                <a:latin typeface="Monotype Corsiva" panose="03010101010201010101" pitchFamily="66" charset="0"/>
              </a:rPr>
              <a:t>МБДОУ д/с №4 «Сайзанак»</a:t>
            </a:r>
            <a:br>
              <a:rPr lang="ru-RU" sz="3600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7030A0"/>
                </a:solidFill>
              </a:rPr>
              <a:t>Должность: </a:t>
            </a:r>
            <a:r>
              <a:rPr lang="ru-RU" sz="3600" dirty="0">
                <a:solidFill>
                  <a:srgbClr val="7030A0"/>
                </a:solidFill>
                <a:latin typeface="Monotype Corsiva" panose="03010101010201010101" pitchFamily="66" charset="0"/>
              </a:rPr>
              <a:t>Воспитатель</a:t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Образование: </a:t>
            </a:r>
            <a:r>
              <a:rPr lang="ru-RU" sz="3600" dirty="0">
                <a:solidFill>
                  <a:srgbClr val="7030A0"/>
                </a:solidFill>
                <a:latin typeface="Monotype Corsiva" panose="03010101010201010101" pitchFamily="66" charset="0"/>
              </a:rPr>
              <a:t>среднее педагогическое</a:t>
            </a:r>
            <a:br>
              <a:rPr lang="ru-RU" sz="3600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Категория: </a:t>
            </a:r>
            <a:r>
              <a:rPr lang="ru-RU" sz="3600" dirty="0">
                <a:solidFill>
                  <a:srgbClr val="7030A0"/>
                </a:solidFill>
                <a:latin typeface="Monotype Corsiva" panose="03010101010201010101" pitchFamily="66" charset="0"/>
              </a:rPr>
              <a:t>первая  </a:t>
            </a:r>
            <a:br>
              <a:rPr lang="ru-RU" sz="3600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7030A0"/>
                </a:solidFill>
              </a:rPr>
              <a:t>Общий педагогический стаж: </a:t>
            </a:r>
            <a:r>
              <a:rPr lang="ru-RU" sz="2800" dirty="0">
                <a:solidFill>
                  <a:srgbClr val="7030A0"/>
                </a:solidFill>
                <a:latin typeface="Monotype Corsiva" panose="03010101010201010101" pitchFamily="66" charset="0"/>
              </a:rPr>
              <a:t>26 лет</a:t>
            </a:r>
            <a:br>
              <a:rPr lang="ru-RU" sz="2800" dirty="0">
                <a:solidFill>
                  <a:srgbClr val="7030A0"/>
                </a:solidFill>
                <a:latin typeface="Monotype Corsiva" panose="03010101010201010101" pitchFamily="66" charset="0"/>
              </a:rPr>
            </a:br>
            <a:r>
              <a:rPr lang="ru-RU" sz="2800" b="1" dirty="0">
                <a:solidFill>
                  <a:srgbClr val="7030A0"/>
                </a:solidFill>
              </a:rPr>
              <a:t>Стаж работы в данном учреждении: </a:t>
            </a:r>
            <a:r>
              <a:rPr lang="ru-RU" sz="2800" dirty="0">
                <a:solidFill>
                  <a:srgbClr val="7030A0"/>
                </a:solidFill>
                <a:latin typeface="Monotype Corsiva" panose="03010101010201010101" pitchFamily="66" charset="0"/>
              </a:rPr>
              <a:t>26 лет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43708" y="499319"/>
            <a:ext cx="57606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7030A0"/>
                </a:solidFill>
                <a:latin typeface="Monotype Corsiva" panose="03010101010201010101" pitchFamily="66" charset="0"/>
                <a:cs typeface="AngsanaUPC" pitchFamily="18" charset="-34"/>
              </a:rPr>
              <a:t>Информационная карта</a:t>
            </a:r>
            <a:endParaRPr lang="ru-RU" sz="4400" dirty="0">
              <a:solidFill>
                <a:srgbClr val="7030A0"/>
              </a:solidFill>
              <a:latin typeface="Monotype Corsiva" panose="03010101010201010101" pitchFamily="66" charset="0"/>
              <a:cs typeface="AngsanaUPC" pitchFamily="18" charset="-3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9137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62"/>
    </mc:Choice>
    <mc:Fallback>
      <p:transition spd="slow" advTm="13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G:\фон рро.jpg">
            <a:extLst>
              <a:ext uri="{FF2B5EF4-FFF2-40B4-BE49-F238E27FC236}">
                <a16:creationId xmlns:a16="http://schemas.microsoft.com/office/drawing/2014/main" id="{94AC4E42-A627-44DD-962B-495F28733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65"/>
          <a:stretch/>
        </p:blipFill>
        <p:spPr bwMode="auto">
          <a:xfrm>
            <a:off x="-5190" y="33408"/>
            <a:ext cx="9149190" cy="682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D1B8F3-82CD-4072-98D0-6E887ECB3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05" y="548680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Мое педагогическое кредо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207E48-80A6-4583-B4B1-979A7D268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877" y="2924944"/>
            <a:ext cx="6419056" cy="19442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solidFill>
                  <a:srgbClr val="00B0F0"/>
                </a:solidFill>
                <a:latin typeface="Monotype Corsiva" panose="03010101010201010101" pitchFamily="66" charset="0"/>
              </a:rPr>
              <a:t>«Чтобы воспитывать ребенка умным и рассудительным, надо сделать его крепким и здоровым»</a:t>
            </a:r>
          </a:p>
        </p:txBody>
      </p:sp>
    </p:spTree>
    <p:extLst>
      <p:ext uri="{BB962C8B-B14F-4D97-AF65-F5344CB8AC3E}">
        <p14:creationId xmlns:p14="http://schemas.microsoft.com/office/powerpoint/2010/main" val="685032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1"/>
    </mc:Choice>
    <mc:Fallback>
      <p:transition spd="slow" advTm="675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43999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99" y="1484784"/>
            <a:ext cx="7772400" cy="3096344"/>
          </a:xfrm>
        </p:spPr>
        <p:txBody>
          <a:bodyPr>
            <a:noAutofit/>
          </a:bodyPr>
          <a:lstStyle/>
          <a:p>
            <a:r>
              <a:rPr lang="ru-RU" sz="6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Девиз: </a:t>
            </a:r>
            <a:br>
              <a:rPr lang="ru-RU" sz="6000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72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«Здоровые дети-</a:t>
            </a:r>
            <a:br>
              <a:rPr lang="ru-RU" sz="72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</a:br>
            <a:r>
              <a:rPr lang="ru-RU" sz="7200" b="1" dirty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здоровая Тыва!!!»</a:t>
            </a:r>
            <a:endParaRPr lang="ru-RU" sz="7200" b="1" dirty="0">
              <a:solidFill>
                <a:srgbClr val="00B050"/>
              </a:solidFill>
            </a:endParaRPr>
          </a:p>
        </p:txBody>
      </p:sp>
      <p:sp>
        <p:nvSpPr>
          <p:cNvPr id="4" name="AutoShape 2" descr="Фон для портфолио учител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4951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15"/>
    </mc:Choice>
    <mc:Fallback>
      <p:transition spd="slow" advTm="11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3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162428"/>
            <a:ext cx="7340352" cy="1464924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800080"/>
                </a:solidFill>
                <a:latin typeface="Monotype Corsiva" pitchFamily="66" charset="0"/>
              </a:rPr>
              <a:t>Данные о повышении квалификации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700808"/>
            <a:ext cx="8568952" cy="48245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" name="Рисунок 10" descr="C:\Users\Сайзанак\Pictures\2023-02-02 сертиф 22г 8ч\сертиф 22г 8ч 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40" r="5705" b="23213"/>
          <a:stretch/>
        </p:blipFill>
        <p:spPr bwMode="auto">
          <a:xfrm rot="16200000">
            <a:off x="196467" y="4684620"/>
            <a:ext cx="2038350" cy="1496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Сайзанак\Pictures\2023-02-02 сертиф 22г.8ч\сертиф 22г.8ч 00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" t="23513" r="4425" b="26757"/>
          <a:stretch/>
        </p:blipFill>
        <p:spPr bwMode="auto">
          <a:xfrm rot="16200000">
            <a:off x="4808520" y="4624941"/>
            <a:ext cx="2063115" cy="16403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Сайзанак\Pictures\2023-02-02 удоств22г36ч\удоств22г36ч 00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1340" r="5381" b="2008"/>
          <a:stretch/>
        </p:blipFill>
        <p:spPr bwMode="auto">
          <a:xfrm rot="16200000">
            <a:off x="876612" y="1591183"/>
            <a:ext cx="2174241" cy="27682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Сайзанак\Pictures\2023-02-02 сертиф22г\сертиф22г 00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" r="5883"/>
          <a:stretch/>
        </p:blipFill>
        <p:spPr bwMode="auto">
          <a:xfrm>
            <a:off x="7092281" y="4413538"/>
            <a:ext cx="1546206" cy="2038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Сайзанак\Pictures\2023-02-02 удоств.21г16ч\удоств.21г16ч 00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09" b="4513"/>
          <a:stretch/>
        </p:blipFill>
        <p:spPr bwMode="auto">
          <a:xfrm rot="16200000">
            <a:off x="6262713" y="1709653"/>
            <a:ext cx="2197232" cy="25543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C:\Users\Сайзанак\Pictures\2023-02-02 удоств.21г 36ч\удоств.21г 36ч 001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" t="1000" r="5833"/>
          <a:stretch/>
        </p:blipFill>
        <p:spPr bwMode="auto">
          <a:xfrm rot="16200000">
            <a:off x="3589268" y="1858850"/>
            <a:ext cx="2174240" cy="2120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Сайзанак\Pictures\2023-02-02 сертиф.21г.2ч\сертиф.21г.2ч 001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0" b="1807"/>
          <a:stretch/>
        </p:blipFill>
        <p:spPr bwMode="auto">
          <a:xfrm rot="16200000">
            <a:off x="2458809" y="4259075"/>
            <a:ext cx="1989138" cy="2446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906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88"/>
    </mc:Choice>
    <mc:Fallback>
      <p:transition spd="slow" advTm="8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3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1"/>
            <a:ext cx="8280920" cy="1368152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800080"/>
                </a:solidFill>
                <a:latin typeface="Monotype Corsiva" pitchFamily="66" charset="0"/>
              </a:rPr>
              <a:t>Карта участия воспитателя в методических объединений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568952" cy="5040560"/>
          </a:xfrm>
        </p:spPr>
        <p:txBody>
          <a:bodyPr/>
          <a:lstStyle/>
          <a:p>
            <a:endParaRPr lang="ru-RU" b="1" dirty="0"/>
          </a:p>
        </p:txBody>
      </p:sp>
      <p:pic>
        <p:nvPicPr>
          <p:cNvPr id="6" name="Рисунок 5" descr="C:\Users\Сайзанак\Pictures\2023-01-31 1м всерос.конкурс 21\1м всерос.конкурс 21 001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t="1797" r="5790" b="5987"/>
          <a:stretch/>
        </p:blipFill>
        <p:spPr bwMode="auto">
          <a:xfrm>
            <a:off x="5852191" y="4671344"/>
            <a:ext cx="1401790" cy="1771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039">
            <a:off x="3285454" y="4542780"/>
            <a:ext cx="1798637" cy="203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70" y="4699164"/>
            <a:ext cx="1371600" cy="180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FCB659E0-63B9-4B4B-A580-D41A60DEF8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11712"/>
            <a:ext cx="1728192" cy="225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2211712"/>
            <a:ext cx="1765063" cy="2276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166926"/>
            <a:ext cx="1721359" cy="227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370" y="2261845"/>
            <a:ext cx="1800201" cy="220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79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70"/>
    </mc:Choice>
    <mc:Fallback>
      <p:transition spd="slow" advTm="12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" y="1820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38270"/>
            <a:ext cx="7412360" cy="1056808"/>
          </a:xfrm>
        </p:spPr>
        <p:txBody>
          <a:bodyPr>
            <a:normAutofit fontScale="90000"/>
          </a:bodyPr>
          <a:lstStyle/>
          <a:p>
            <a:r>
              <a:rPr lang="ru-RU" sz="6000" b="1" dirty="0">
                <a:solidFill>
                  <a:srgbClr val="800080"/>
                </a:solidFill>
                <a:latin typeface="Monotype Corsiva" pitchFamily="66" charset="0"/>
              </a:rPr>
              <a:t>Карта участия в методической работе ДОУ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988840"/>
            <a:ext cx="8568952" cy="4536504"/>
          </a:xfrm>
        </p:spPr>
        <p:txBody>
          <a:bodyPr/>
          <a:lstStyle/>
          <a:p>
            <a:endParaRPr lang="ru-RU" b="1" dirty="0"/>
          </a:p>
        </p:txBody>
      </p:sp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FCB659E0-63B9-4B4B-A580-D41A60DEF8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" r="8797" b="8463"/>
          <a:stretch/>
        </p:blipFill>
        <p:spPr bwMode="auto">
          <a:xfrm>
            <a:off x="395536" y="2166410"/>
            <a:ext cx="1584176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88" y="4437112"/>
            <a:ext cx="1511300" cy="199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635">
            <a:off x="304112" y="4232354"/>
            <a:ext cx="1895475" cy="231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61" y="1988840"/>
            <a:ext cx="1713954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112" y="2386953"/>
            <a:ext cx="168962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542766"/>
            <a:ext cx="1470773" cy="202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29" y="2805214"/>
            <a:ext cx="1512168" cy="194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910" y="3116497"/>
            <a:ext cx="1427750" cy="1965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164" y="3689502"/>
            <a:ext cx="1732504" cy="238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102236"/>
            <a:ext cx="1687558" cy="2080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219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68"/>
    </mc:Choice>
    <mc:Fallback>
      <p:transition spd="slow" advTm="7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3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38270"/>
            <a:ext cx="7412360" cy="1056808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800080"/>
                </a:solidFill>
                <a:latin typeface="Monotype Corsiva" pitchFamily="66" charset="0"/>
              </a:rPr>
              <a:t>Карта участия воспитателя в конкурсах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568952" cy="5040560"/>
          </a:xfrm>
        </p:spPr>
        <p:txBody>
          <a:bodyPr/>
          <a:lstStyle/>
          <a:p>
            <a:endParaRPr lang="ru-RU" b="1" dirty="0"/>
          </a:p>
        </p:txBody>
      </p:sp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FCB659E0-63B9-4B4B-A580-D41A60DEF8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87" y="2141250"/>
            <a:ext cx="1712913" cy="2799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158819"/>
            <a:ext cx="1597025" cy="256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551" y="2141250"/>
            <a:ext cx="1597025" cy="2511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0560">
            <a:off x="6566659" y="2230584"/>
            <a:ext cx="1656184" cy="251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894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05"/>
    </mc:Choice>
    <mc:Fallback>
      <p:transition spd="slow" advTm="4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3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412360" cy="1152128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800080"/>
                </a:solidFill>
                <a:latin typeface="Monotype Corsiva" pitchFamily="66" charset="0"/>
              </a:rPr>
              <a:t>Карта участия воспитанников в конкурсах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84784"/>
            <a:ext cx="8568952" cy="5040560"/>
          </a:xfrm>
        </p:spPr>
        <p:txBody>
          <a:bodyPr/>
          <a:lstStyle/>
          <a:p>
            <a:endParaRPr lang="ru-RU" b="1" dirty="0"/>
          </a:p>
        </p:txBody>
      </p:sp>
      <p:pic>
        <p:nvPicPr>
          <p:cNvPr id="11" name="Звук 10">
            <a:hlinkClick r:id="" action="ppaction://media"/>
            <a:extLst>
              <a:ext uri="{FF2B5EF4-FFF2-40B4-BE49-F238E27FC236}">
                <a16:creationId xmlns:a16="http://schemas.microsoft.com/office/drawing/2014/main" id="{FCB659E0-63B9-4B4B-A580-D41A60DEF8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6" name="Рисунок 5" descr="C:\Users\Сайзанак\Pictures\2023-02-01 Саая А.новог маст 2м уо\Саая А.новог маст 2м уо 001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" t="2134" r="4509"/>
          <a:stretch/>
        </p:blipFill>
        <p:spPr bwMode="auto">
          <a:xfrm>
            <a:off x="540992" y="1484784"/>
            <a:ext cx="1438720" cy="19089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Сайзанак\Pictures\2023-02-01 новог.маст 3м уо\новог.маст 3м уо 00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" r="9137" b="-1"/>
          <a:stretch/>
        </p:blipFill>
        <p:spPr bwMode="auto">
          <a:xfrm>
            <a:off x="2483768" y="1484784"/>
            <a:ext cx="1512168" cy="19153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Сайзанак\Pictures\2023-02-01 Кара-Сал Булат Новог.маст 2м УО\Кара-Сал Булат Новог.маст 2м УО 001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" r="8057"/>
          <a:stretch/>
        </p:blipFill>
        <p:spPr bwMode="auto">
          <a:xfrm>
            <a:off x="4572000" y="1484784"/>
            <a:ext cx="1442844" cy="19698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Сайзанак\Pictures\2023-02-01 Кара-Сал Булат 3м шулук УО\Кара-Сал Булат 3м шулук УО 001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" t="1444" r="6098" b="2023"/>
          <a:stretch/>
        </p:blipFill>
        <p:spPr bwMode="auto">
          <a:xfrm>
            <a:off x="6601122" y="1484784"/>
            <a:ext cx="1676411" cy="19584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Сайзанак\Pictures\2023-02-01 Ай0Кылана Зеленая планета 3м УО\Ай0Кылана Зеленая планета 3м УО 001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t="2324" r="10081" b="3323"/>
          <a:stretch/>
        </p:blipFill>
        <p:spPr bwMode="auto">
          <a:xfrm>
            <a:off x="7034203" y="3779325"/>
            <a:ext cx="1650216" cy="20259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Сайзанак\Pictures\2023-02-01 Салчак Дарина 2м шахмат\Салчак Дарина 2м шахмат 001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5" t="9316" r="15322" b="13044"/>
          <a:stretch/>
        </p:blipFill>
        <p:spPr bwMode="auto">
          <a:xfrm>
            <a:off x="540992" y="3778018"/>
            <a:ext cx="1510728" cy="21712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Сайзанак\Pictures\2023-02-01 Донгак Виолетта 1м шахмат 1м\Донгак Виолетта 1м шахмат 1м 001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t="11029" r="14356" b="11765"/>
          <a:stretch/>
        </p:blipFill>
        <p:spPr bwMode="auto">
          <a:xfrm>
            <a:off x="4845460" y="3861048"/>
            <a:ext cx="1598748" cy="20162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5469" r="4840"/>
          <a:stretch/>
        </p:blipFill>
        <p:spPr bwMode="auto">
          <a:xfrm>
            <a:off x="2627784" y="3862336"/>
            <a:ext cx="1584176" cy="208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7773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09"/>
    </mc:Choice>
    <mc:Fallback>
      <p:transition spd="slow" advTm="127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2|2.9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318</Words>
  <Application>Microsoft Office PowerPoint</Application>
  <PresentationFormat>Экран (4:3)</PresentationFormat>
  <Paragraphs>40</Paragraphs>
  <Slides>16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Majestic</vt:lpstr>
      <vt:lpstr>Monotype Corsiva</vt:lpstr>
      <vt:lpstr>Times New Roman</vt:lpstr>
      <vt:lpstr>Тема Office</vt:lpstr>
      <vt:lpstr>  ИНТЕРНЕТ-ПОРТФОЛИО «Воспитатель года -2023» «Я педагог» </vt:lpstr>
      <vt:lpstr>Фамилия: Хертек Имя: Айлан Отчество: Дамдыновна Дата рождения: 08.06.1975 Место работы: МБДОУ д/с №4 «Сайзанак» Должность: Воспитатель Образование: среднее педагогическое Категория: первая   Общий педагогический стаж: 26 лет Стаж работы в данном учреждении: 26 лет</vt:lpstr>
      <vt:lpstr>Мое педагогическое кредо</vt:lpstr>
      <vt:lpstr> Девиз:  «Здоровые дети- здоровая Тыва!!!»</vt:lpstr>
      <vt:lpstr>Данные о повышении квалификации</vt:lpstr>
      <vt:lpstr>Карта участия воспитателя в методических объединений </vt:lpstr>
      <vt:lpstr>Карта участия в методической работе ДОУ</vt:lpstr>
      <vt:lpstr>Карта участия воспитателя в конкурсах</vt:lpstr>
      <vt:lpstr>Карта участия воспитанников в конкурсах</vt:lpstr>
      <vt:lpstr>Самообразование </vt:lpstr>
      <vt:lpstr> </vt:lpstr>
      <vt:lpstr> Участие в инновационной деятельности </vt:lpstr>
      <vt:lpstr>      Мое  любимое   хобби -  бисероплетение  Бисероплетение-это замечательное ,творческое увлечение!</vt:lpstr>
      <vt:lpstr>Презентация PowerPoint</vt:lpstr>
      <vt:lpstr>    Моя профессия-воспитатель!!! </vt:lpstr>
      <vt:lpstr>СПАСИБО ЗА 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ВОСПИТАТЕЛЯ</dc:title>
  <dc:creator>Сайзанак</dc:creator>
  <cp:lastModifiedBy>ajkyss26gmail.com@mail.ru</cp:lastModifiedBy>
  <cp:revision>78</cp:revision>
  <dcterms:created xsi:type="dcterms:W3CDTF">2023-01-31T03:34:16Z</dcterms:created>
  <dcterms:modified xsi:type="dcterms:W3CDTF">2023-02-05T05:56:12Z</dcterms:modified>
</cp:coreProperties>
</file>